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5"/>
  </p:notesMasterIdLst>
  <p:sldIdLst>
    <p:sldId id="258" r:id="rId2"/>
    <p:sldId id="388" r:id="rId3"/>
    <p:sldId id="260" r:id="rId4"/>
    <p:sldId id="259" r:id="rId5"/>
    <p:sldId id="262" r:id="rId6"/>
    <p:sldId id="264" r:id="rId7"/>
    <p:sldId id="382" r:id="rId8"/>
    <p:sldId id="278" r:id="rId9"/>
    <p:sldId id="384" r:id="rId10"/>
    <p:sldId id="371" r:id="rId11"/>
    <p:sldId id="319" r:id="rId12"/>
    <p:sldId id="320" r:id="rId13"/>
    <p:sldId id="266" r:id="rId14"/>
    <p:sldId id="358" r:id="rId15"/>
    <p:sldId id="359" r:id="rId16"/>
    <p:sldId id="360" r:id="rId17"/>
    <p:sldId id="268" r:id="rId18"/>
    <p:sldId id="270" r:id="rId19"/>
    <p:sldId id="281" r:id="rId20"/>
    <p:sldId id="297" r:id="rId21"/>
    <p:sldId id="298" r:id="rId22"/>
    <p:sldId id="299" r:id="rId23"/>
    <p:sldId id="305" r:id="rId24"/>
    <p:sldId id="306" r:id="rId25"/>
    <p:sldId id="366" r:id="rId26"/>
    <p:sldId id="385" r:id="rId27"/>
    <p:sldId id="351" r:id="rId28"/>
    <p:sldId id="387" r:id="rId29"/>
    <p:sldId id="290" r:id="rId30"/>
    <p:sldId id="354" r:id="rId31"/>
    <p:sldId id="339" r:id="rId32"/>
    <p:sldId id="369" r:id="rId33"/>
    <p:sldId id="289" r:id="rId34"/>
    <p:sldId id="338" r:id="rId35"/>
    <p:sldId id="340" r:id="rId36"/>
    <p:sldId id="370" r:id="rId37"/>
    <p:sldId id="376" r:id="rId38"/>
    <p:sldId id="379" r:id="rId39"/>
    <p:sldId id="367" r:id="rId40"/>
    <p:sldId id="348" r:id="rId41"/>
    <p:sldId id="355" r:id="rId42"/>
    <p:sldId id="356" r:id="rId43"/>
    <p:sldId id="357" r:id="rId44"/>
    <p:sldId id="377" r:id="rId45"/>
    <p:sldId id="378" r:id="rId46"/>
    <p:sldId id="380" r:id="rId47"/>
    <p:sldId id="381" r:id="rId48"/>
    <p:sldId id="386" r:id="rId49"/>
    <p:sldId id="361" r:id="rId50"/>
    <p:sldId id="362" r:id="rId51"/>
    <p:sldId id="276" r:id="rId52"/>
    <p:sldId id="364" r:id="rId53"/>
    <p:sldId id="316" r:id="rId54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7535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28" autoAdjust="0"/>
  </p:normalViewPr>
  <p:slideViewPr>
    <p:cSldViewPr>
      <p:cViewPr varScale="1">
        <p:scale>
          <a:sx n="78" d="100"/>
          <a:sy n="78" d="100"/>
        </p:scale>
        <p:origin x="-298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6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25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9.3052109181141471E-2"/>
          <c:y val="6.652360515021459E-2"/>
          <c:w val="0.8957816377171216"/>
          <c:h val="0.70815450643776823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  <c:pt idx="0">
                  <c:v>United States</c:v>
                </c:pt>
              </c:strCache>
            </c:strRef>
          </c:tx>
          <c:spPr>
            <a:ln w="38033">
              <a:solidFill>
                <a:srgbClr val="000000"/>
              </a:solidFill>
              <a:prstDash val="solid"/>
            </a:ln>
          </c:spPr>
          <c:marker>
            <c:symbol val="diamond"/>
            <c:size val="8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Sheet1!$B$1:$E$1</c:f>
              <c:numCache>
                <c:formatCode>General</c:formatCode>
                <c:ptCount val="4"/>
                <c:pt idx="0">
                  <c:v>1980</c:v>
                </c:pt>
                <c:pt idx="1">
                  <c:v>1990</c:v>
                </c:pt>
                <c:pt idx="2">
                  <c:v>2000</c:v>
                </c:pt>
                <c:pt idx="3">
                  <c:v>2010</c:v>
                </c:pt>
              </c:numCache>
            </c:numRef>
          </c:cat>
          <c:val>
            <c:numRef>
              <c:f>Sheet1!$B$2:$E$2</c:f>
              <c:numCache>
                <c:formatCode>0.0</c:formatCode>
                <c:ptCount val="4"/>
                <c:pt idx="0">
                  <c:v>30</c:v>
                </c:pt>
                <c:pt idx="1">
                  <c:v>32.9</c:v>
                </c:pt>
                <c:pt idx="2">
                  <c:v>35.300000000000011</c:v>
                </c:pt>
                <c:pt idx="3">
                  <c:v>37.200000000000003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Lawyers</c:v>
                </c:pt>
              </c:strCache>
            </c:strRef>
          </c:tx>
          <c:spPr>
            <a:ln w="38033">
              <a:solidFill>
                <a:srgbClr val="FF0000"/>
              </a:solidFill>
              <a:prstDash val="solid"/>
            </a:ln>
          </c:spPr>
          <c:marker>
            <c:symbol val="square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Sheet1!$B$1:$E$1</c:f>
              <c:numCache>
                <c:formatCode>General</c:formatCode>
                <c:ptCount val="4"/>
                <c:pt idx="0">
                  <c:v>1980</c:v>
                </c:pt>
                <c:pt idx="1">
                  <c:v>1990</c:v>
                </c:pt>
                <c:pt idx="2">
                  <c:v>2000</c:v>
                </c:pt>
                <c:pt idx="3">
                  <c:v>2010</c:v>
                </c:pt>
              </c:numCache>
            </c:numRef>
          </c:cat>
          <c:val>
            <c:numRef>
              <c:f>Sheet1!$B$3:$E$3</c:f>
              <c:numCache>
                <c:formatCode>0.0</c:formatCode>
                <c:ptCount val="4"/>
                <c:pt idx="0">
                  <c:v>39</c:v>
                </c:pt>
                <c:pt idx="1">
                  <c:v>41</c:v>
                </c:pt>
                <c:pt idx="2">
                  <c:v>45</c:v>
                </c:pt>
                <c:pt idx="3">
                  <c:v>49</c:v>
                </c:pt>
              </c:numCache>
            </c:numRef>
          </c:val>
        </c:ser>
        <c:dLbls/>
        <c:marker val="1"/>
        <c:axId val="190999168"/>
        <c:axId val="191005056"/>
      </c:lineChart>
      <c:catAx>
        <c:axId val="190999168"/>
        <c:scaling>
          <c:orientation val="minMax"/>
        </c:scaling>
        <c:axPos val="b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7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191005056"/>
        <c:crosses val="autoZero"/>
        <c:auto val="1"/>
        <c:lblAlgn val="ctr"/>
        <c:lblOffset val="100"/>
        <c:tickLblSkip val="1"/>
        <c:tickMarkSkip val="1"/>
      </c:catAx>
      <c:valAx>
        <c:axId val="191005056"/>
        <c:scaling>
          <c:orientation val="minMax"/>
          <c:min val="30"/>
        </c:scaling>
        <c:axPos val="l"/>
        <c:majorGridlines>
          <c:spPr>
            <a:ln w="3169">
              <a:solidFill>
                <a:schemeClr val="tx1"/>
              </a:solidFill>
              <a:prstDash val="solid"/>
            </a:ln>
          </c:spPr>
        </c:majorGridlines>
        <c:numFmt formatCode="0.0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7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190999168"/>
        <c:crosses val="autoZero"/>
        <c:crossBetween val="between"/>
      </c:valAx>
      <c:spPr>
        <a:noFill/>
        <a:ln w="12678">
          <a:solidFill>
            <a:schemeClr val="tx1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33622828784119113"/>
          <c:y val="0.91630901287553657"/>
          <c:w val="0.40570719602977667"/>
          <c:h val="7.7253218884120192E-2"/>
        </c:manualLayout>
      </c:layout>
      <c:spPr>
        <a:noFill/>
        <a:ln w="3169">
          <a:solidFill>
            <a:schemeClr val="tx1"/>
          </a:solidFill>
          <a:prstDash val="solid"/>
        </a:ln>
      </c:spPr>
      <c:txPr>
        <a:bodyPr/>
        <a:lstStyle/>
        <a:p>
          <a:pPr>
            <a:defRPr sz="1652" b="1" i="0" u="none" strike="noStrike" baseline="0">
              <a:solidFill>
                <a:schemeClr val="tx1"/>
              </a:solidFill>
              <a:latin typeface="Times New Roman"/>
              <a:ea typeface="Times New Roman"/>
              <a:cs typeface="Times New Roman"/>
            </a:defRPr>
          </a:pPr>
          <a:endParaRPr lang="en-US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797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0.21614906832298139"/>
          <c:y val="4.6783625730994156E-2"/>
          <c:w val="0.58012422360248461"/>
          <c:h val="0.9103313840155945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&gt;60</c:v>
                </c:pt>
              </c:strCache>
            </c:strRef>
          </c:tx>
          <c:spPr>
            <a:solidFill>
              <a:schemeClr val="accent1"/>
            </a:solidFill>
            <a:ln w="12668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rgbClr val="FF0000"/>
              </a:solidFill>
              <a:ln w="12668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rgbClr val="339966"/>
              </a:solidFill>
              <a:ln w="12668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668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2668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18246160993933488"/>
                  <c:y val="0.20662768031189088"/>
                </c:manualLayout>
              </c:layout>
              <c:dLblPos val="bestFit"/>
              <c:showVal val="1"/>
              <c:showCatName val="1"/>
              <c:showPercent val="1"/>
            </c:dLbl>
            <c:dLbl>
              <c:idx val="1"/>
              <c:layout>
                <c:manualLayout>
                  <c:x val="-0.17208087649833856"/>
                  <c:y val="-0.22780741808860053"/>
                </c:manualLayout>
              </c:layout>
              <c:dLblPos val="bestFit"/>
              <c:showVal val="1"/>
              <c:showCatName val="1"/>
              <c:showPercent val="1"/>
            </c:dLbl>
            <c:dLbl>
              <c:idx val="3"/>
              <c:layout>
                <c:manualLayout>
                  <c:x val="0.1663058153387697"/>
                  <c:y val="0.17543859649122814"/>
                </c:manualLayout>
              </c:layout>
              <c:dLblPos val="bestFit"/>
              <c:showVal val="1"/>
              <c:showCatName val="1"/>
              <c:showPercent val="1"/>
            </c:dLbl>
            <c:numFmt formatCode="0%" sourceLinked="0"/>
            <c:spPr>
              <a:noFill/>
              <a:ln w="25335">
                <a:noFill/>
              </a:ln>
            </c:spPr>
            <c:txPr>
              <a:bodyPr/>
              <a:lstStyle/>
              <a:p>
                <a:pPr>
                  <a:defRPr sz="1995" b="1" i="0" u="none" strike="noStrike" baseline="0">
                    <a:solidFill>
                      <a:schemeClr val="tx1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/>
              </a:p>
            </c:txPr>
            <c:showVal val="1"/>
            <c:showCatName val="1"/>
            <c:showPercent val="1"/>
          </c:dLbls>
          <c:cat>
            <c:strRef>
              <c:f>Sheet1!$B$1:$E$1</c:f>
              <c:strCache>
                <c:ptCount val="4"/>
                <c:pt idx="0">
                  <c:v>&gt;59 yrs.</c:v>
                </c:pt>
                <c:pt idx="1">
                  <c:v>55-59 yrs.</c:v>
                </c:pt>
                <c:pt idx="2">
                  <c:v>50-54 yrs.</c:v>
                </c:pt>
                <c:pt idx="3">
                  <c:v>&lt;50 yrs.</c:v>
                </c:pt>
              </c:strCache>
            </c:strRef>
          </c:cat>
          <c:val>
            <c:numRef>
              <c:f>Sheet1!$B$2:$E$2</c:f>
              <c:numCache>
                <c:formatCode>_("$"* #,##0_);_("$"* \(#,##0\);_("$"* "-"_);_(@_)</c:formatCode>
                <c:ptCount val="4"/>
                <c:pt idx="0">
                  <c:v>1569649</c:v>
                </c:pt>
                <c:pt idx="1">
                  <c:v>1864774</c:v>
                </c:pt>
                <c:pt idx="2">
                  <c:v>1385678</c:v>
                </c:pt>
                <c:pt idx="3">
                  <c:v>1296394</c:v>
                </c:pt>
              </c:numCache>
            </c:numRef>
          </c:val>
        </c:ser>
        <c:dLbls>
          <c:showVal val="1"/>
          <c:showCatName val="1"/>
          <c:showPercent val="1"/>
        </c:dLbls>
        <c:firstSliceAng val="0"/>
      </c:pieChart>
      <c:spPr>
        <a:noFill/>
        <a:ln w="25335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795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5DE18851-DBC7-499B-97F3-FB9BE30746DB}" type="datetimeFigureOut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76238143-F8F6-4EC9-84D3-BDB08F86F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1916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866" y="4388968"/>
            <a:ext cx="5604669" cy="4155318"/>
          </a:xfrm>
        </p:spPr>
        <p:txBody>
          <a:bodyPr lIns="92585" tIns="46292" rIns="92585" bIns="46292"/>
          <a:lstStyle/>
          <a:p>
            <a:pPr defTabSz="878078"/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345" y="4388969"/>
            <a:ext cx="5607712" cy="4153790"/>
          </a:xfrm>
        </p:spPr>
        <p:txBody>
          <a:bodyPr lIns="92585" tIns="46292" rIns="92585" bIns="46292"/>
          <a:lstStyle/>
          <a:p>
            <a:pPr defTabSz="878078"/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0563"/>
            <a:ext cx="4618038" cy="3463925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345" y="4387442"/>
            <a:ext cx="5607712" cy="415684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0563"/>
            <a:ext cx="4618038" cy="3463925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345" y="4387442"/>
            <a:ext cx="5607712" cy="415684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0563"/>
            <a:ext cx="4618038" cy="3463925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634" y="4387442"/>
            <a:ext cx="5139134" cy="415684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DD7F57-734E-41C5-A562-52B493D4BF80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A35C3-0EB6-490C-9136-782C1B655E8C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FEAD188-476C-4684-8518-EFA046B15E82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38AC-E9FD-4A53-A59E-66E3A2B13514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2313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F446E3-97D5-4F23-BDF2-96CAB5659DEE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831BC7-BBC7-45C5-8404-CB9E26F04A8B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335D7B-F29C-438E-A909-40FFA7B2740F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B4D8AE-A8E4-4BF1-B36A-01174715709A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8497C3-4775-4938-9E22-8B9E1377C652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8DD974-1F2F-49B6-81E3-ED3C21984A7A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34D0A65-EC13-4B38-937B-B42FEC16FFCA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0DEE7A-D8B3-422C-BD35-A5C566F200A9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731D5F7-16A1-4E4D-8202-9539BE28822F}" type="datetime1">
              <a:rPr lang="en-US" smtClean="0"/>
              <a:pPr/>
              <a:t>9/21/2012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4BA7A03-2579-4C5C-B87F-1631E9D5A1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9" name="Rectangle 7"/>
          <p:cNvSpPr>
            <a:spLocks noGrp="1" noChangeArrowheads="1"/>
          </p:cNvSpPr>
          <p:nvPr>
            <p:ph type="ctrTitle"/>
          </p:nvPr>
        </p:nvSpPr>
        <p:spPr bwMode="auto">
          <a:xfrm>
            <a:off x="1012825" y="1874838"/>
            <a:ext cx="7146925" cy="111918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en-US" sz="3200" dirty="0" smtClean="0"/>
              <a:t>Law Firm Finance: Is </a:t>
            </a:r>
            <a:r>
              <a:rPr lang="en-US" sz="3200" dirty="0"/>
              <a:t>i</a:t>
            </a:r>
            <a:r>
              <a:rPr lang="en-US" sz="3200" dirty="0" smtClean="0"/>
              <a:t>t Really a New Normal?</a:t>
            </a:r>
            <a:endParaRPr lang="en-US" sz="3200" dirty="0"/>
          </a:p>
        </p:txBody>
      </p:sp>
      <p:sp>
        <p:nvSpPr>
          <p:cNvPr id="18440" name="Rectangle 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881188" y="3429000"/>
            <a:ext cx="5381625" cy="10953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sz="2000" dirty="0" smtClean="0"/>
              <a:t>Mile High Chapter - ALA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Presented by Stephen </a:t>
            </a:r>
            <a:r>
              <a:rPr lang="en-US" sz="2000" dirty="0"/>
              <a:t>M. “Pete” Peterson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September 20, 2012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58709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 many:</a:t>
            </a:r>
          </a:p>
          <a:p>
            <a:endParaRPr lang="en-US" dirty="0" smtClean="0"/>
          </a:p>
          <a:p>
            <a:r>
              <a:rPr lang="en-US" dirty="0" smtClean="0"/>
              <a:t>Law school graduates</a:t>
            </a:r>
          </a:p>
          <a:p>
            <a:r>
              <a:rPr lang="en-US" dirty="0" smtClean="0"/>
              <a:t>Associates-given </a:t>
            </a:r>
            <a:r>
              <a:rPr lang="en-US" dirty="0"/>
              <a:t>what clients </a:t>
            </a:r>
            <a:r>
              <a:rPr lang="en-US" dirty="0" smtClean="0"/>
              <a:t>will pay </a:t>
            </a:r>
            <a:r>
              <a:rPr lang="en-US" dirty="0"/>
              <a:t>for</a:t>
            </a:r>
          </a:p>
          <a:p>
            <a:r>
              <a:rPr lang="en-US" dirty="0"/>
              <a:t>O</a:t>
            </a:r>
            <a:r>
              <a:rPr lang="en-US" dirty="0" smtClean="0"/>
              <a:t>f-counsel </a:t>
            </a:r>
            <a:r>
              <a:rPr lang="en-US" dirty="0"/>
              <a:t>and non-equity partners, </a:t>
            </a:r>
            <a:r>
              <a:rPr lang="en-US" dirty="0" smtClean="0"/>
              <a:t>challenging the advancement of associates</a:t>
            </a:r>
            <a:endParaRPr lang="en-US" dirty="0"/>
          </a:p>
          <a:p>
            <a:r>
              <a:rPr lang="en-US" dirty="0"/>
              <a:t>E</a:t>
            </a:r>
            <a:r>
              <a:rPr lang="en-US" dirty="0" smtClean="0"/>
              <a:t>quity </a:t>
            </a:r>
            <a:r>
              <a:rPr lang="en-US" dirty="0"/>
              <a:t>partners, if judged on </a:t>
            </a:r>
            <a:r>
              <a:rPr lang="en-US" dirty="0" smtClean="0"/>
              <a:t>strict </a:t>
            </a:r>
            <a:r>
              <a:rPr lang="en-US" dirty="0"/>
              <a:t>performance criteria </a:t>
            </a:r>
            <a:r>
              <a:rPr lang="en-US" dirty="0" smtClean="0"/>
              <a:t>or amount of profits to go around</a:t>
            </a:r>
            <a:endParaRPr lang="en-US" dirty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Intolerable Cruelty (excess capacity)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xmlns="" val="12019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Wag the Dog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Clients forcing innovation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069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we bill</a:t>
            </a:r>
          </a:p>
          <a:p>
            <a:endParaRPr lang="en-US" dirty="0"/>
          </a:p>
          <a:p>
            <a:r>
              <a:rPr lang="en-US" dirty="0" smtClean="0"/>
              <a:t>Legal project management</a:t>
            </a:r>
          </a:p>
          <a:p>
            <a:endParaRPr lang="en-US" dirty="0"/>
          </a:p>
          <a:p>
            <a:r>
              <a:rPr lang="en-US" dirty="0" smtClean="0"/>
              <a:t>Predictive coding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Clients forcing innovation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785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Alternative </a:t>
            </a:r>
            <a:r>
              <a:rPr lang="en-US" dirty="0" smtClean="0"/>
              <a:t>fee arrangements</a:t>
            </a:r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85875"/>
            <a:ext cx="4038600" cy="45307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100" i="1" dirty="0"/>
              <a:t>	Pfizer Inc., which spends more than $500 million a year on legal matters, says it expects to reduce its domestic law-firm spending by 15% to 20%, largely through flat-fee arrangements.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100" i="1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100" i="1" dirty="0"/>
              <a:t>	"I have told firms you cannot make your historical profit margins" on Pfizer work, said the pharmaceutical giant's general counsel, Amy Schulman.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90863" y="6434138"/>
            <a:ext cx="2895600" cy="476250"/>
          </a:xfrm>
        </p:spPr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fld id="{41F042E9-8D7A-4D44-AEA3-1ACA9454D313}" type="slidenum">
              <a:rPr lang="en-US"/>
              <a:pPr/>
              <a:t>13</a:t>
            </a:fld>
            <a:endParaRPr lang="en-US" dirty="0"/>
          </a:p>
        </p:txBody>
      </p:sp>
      <p:pic>
        <p:nvPicPr>
          <p:cNvPr id="79876" name="Picture 4" descr="Pfizer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2975" y="1600200"/>
            <a:ext cx="3327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193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b="0" u="sng" dirty="0"/>
              <a:t>Points of Law: Unbundling Corporate Legal Services to Unlock Value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HBR article July-August 2012</a:t>
            </a:r>
          </a:p>
          <a:p>
            <a:r>
              <a:rPr lang="en-US" dirty="0" smtClean="0"/>
              <a:t>Opportunities for other firms.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808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 what circumstances might each of the following be the right choice</a:t>
            </a:r>
          </a:p>
          <a:p>
            <a:pPr lvl="1"/>
            <a:r>
              <a:rPr lang="en-US" dirty="0" smtClean="0"/>
              <a:t>Associates review docs at rack rate?</a:t>
            </a:r>
          </a:p>
          <a:p>
            <a:pPr lvl="1"/>
            <a:r>
              <a:rPr lang="en-US" dirty="0" smtClean="0"/>
              <a:t>Use staff associates with rates 50% less?</a:t>
            </a:r>
          </a:p>
          <a:p>
            <a:pPr lvl="1"/>
            <a:r>
              <a:rPr lang="en-US" dirty="0" smtClean="0"/>
              <a:t>Use temp-agency attorneys and pass along cost (or cost plus) as client disbursement at roughly 25% of associate rate?</a:t>
            </a:r>
          </a:p>
          <a:p>
            <a:pPr lvl="1"/>
            <a:r>
              <a:rPr lang="en-US" dirty="0" smtClean="0"/>
              <a:t>Offshore LPO at roughly half the temp agency cost?</a:t>
            </a:r>
          </a:p>
          <a:p>
            <a:pPr lvl="1"/>
            <a:r>
              <a:rPr lang="en-US" dirty="0" smtClean="0"/>
              <a:t>Rely entirely on software tools?</a:t>
            </a:r>
          </a:p>
          <a:p>
            <a:pPr lvl="2"/>
            <a:r>
              <a:rPr lang="en-US" dirty="0" smtClean="0"/>
              <a:t>Predictive coding, etc.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Fee alternatives--litigation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xmlns="" val="32057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2013" y="1935163"/>
            <a:ext cx="7419975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497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6CD86-FCAB-4D21-84E6-9E5E53DDC2F2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Economist; 50 ways to leave your </a:t>
            </a:r>
            <a:r>
              <a:rPr lang="en-US" dirty="0" smtClean="0"/>
              <a:t>lawyer</a:t>
            </a:r>
            <a:endParaRPr lang="en-US" dirty="0"/>
          </a:p>
        </p:txBody>
      </p:sp>
      <p:pic>
        <p:nvPicPr>
          <p:cNvPr id="190470" name="Picture 6" descr="20110813_WBD001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8313" y="1833563"/>
            <a:ext cx="5667375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6230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80195-F61F-4FE0-91F6-5758B31F9B94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0" dirty="0"/>
              <a:t>Industry </a:t>
            </a:r>
            <a:r>
              <a:rPr lang="en-US" b="0" dirty="0" smtClean="0"/>
              <a:t>disruptors; start of the New Normal?</a:t>
            </a:r>
            <a:endParaRPr lang="en-US" b="0" dirty="0"/>
          </a:p>
        </p:txBody>
      </p:sp>
      <p:pic>
        <p:nvPicPr>
          <p:cNvPr id="8602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4872" y="2224087"/>
            <a:ext cx="1771650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024" name="Text Box 8"/>
          <p:cNvSpPr txBox="1">
            <a:spLocks noChangeArrowheads="1"/>
          </p:cNvSpPr>
          <p:nvPr/>
        </p:nvSpPr>
        <p:spPr bwMode="auto">
          <a:xfrm>
            <a:off x="1554755" y="3494527"/>
            <a:ext cx="13589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6600"/>
                </a:solidFill>
                <a:latin typeface="Antique Olive CompactPS" pitchFamily="34" charset="0"/>
              </a:rPr>
              <a:t>axiom</a:t>
            </a:r>
          </a:p>
          <a:p>
            <a:r>
              <a:rPr lang="en-US" sz="1000" b="1" dirty="0"/>
              <a:t>law redefined</a:t>
            </a:r>
          </a:p>
        </p:txBody>
      </p:sp>
      <p:pic>
        <p:nvPicPr>
          <p:cNvPr id="86026" name="Picture 10" descr="LawVest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86000"/>
            <a:ext cx="16668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8080" y="4558915"/>
            <a:ext cx="22574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1925" y="3429000"/>
            <a:ext cx="25304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22991" y="2667000"/>
            <a:ext cx="4211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Cometh The Hour by Riverview Law </a:t>
            </a:r>
          </a:p>
        </p:txBody>
      </p:sp>
    </p:spTree>
    <p:extLst>
      <p:ext uri="{BB962C8B-B14F-4D97-AF65-F5344CB8AC3E}">
        <p14:creationId xmlns:p14="http://schemas.microsoft.com/office/powerpoint/2010/main" xmlns="" val="39807608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9491" y="1295400"/>
            <a:ext cx="4696109" cy="410608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67FF0-F30B-473F-83EA-DD9F42CD330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56916" y="5923127"/>
            <a:ext cx="2329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Source: Michael E. Porter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131677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idx="4294967295"/>
          </p:nvPr>
        </p:nvSpPr>
        <p:spPr>
          <a:xfrm>
            <a:off x="762000" y="1752600"/>
            <a:ext cx="7772400" cy="2590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Pete Peterson</a:t>
            </a:r>
            <a:br>
              <a:rPr lang="en-US" dirty="0" smtClean="0"/>
            </a:br>
            <a:r>
              <a:rPr lang="en-US" dirty="0" smtClean="0"/>
              <a:t>Maxfield Peterson P.C.</a:t>
            </a:r>
            <a:br>
              <a:rPr lang="en-US" dirty="0" smtClean="0"/>
            </a:br>
            <a:r>
              <a:rPr lang="en-US" dirty="0" smtClean="0"/>
              <a:t>Law Firm Biz</a:t>
            </a:r>
            <a:br>
              <a:rPr lang="en-US" dirty="0" smtClean="0"/>
            </a:br>
            <a:r>
              <a:rPr lang="en-US" dirty="0" smtClean="0"/>
              <a:t>M 303-981-1118</a:t>
            </a:r>
            <a:br>
              <a:rPr lang="en-US" dirty="0" smtClean="0"/>
            </a:br>
            <a:r>
              <a:rPr lang="en-US" dirty="0" smtClean="0"/>
              <a:t>pete@maxfieldpeterson.com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676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Succession Challenges</a:t>
            </a:r>
            <a:endParaRPr lang="en-US" dirty="0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/>
              <a:t>The future has already happened.</a:t>
            </a:r>
          </a:p>
        </p:txBody>
      </p:sp>
    </p:spTree>
    <p:extLst>
      <p:ext uri="{BB962C8B-B14F-4D97-AF65-F5344CB8AC3E}">
        <p14:creationId xmlns:p14="http://schemas.microsoft.com/office/powerpoint/2010/main" xmlns="" val="13614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509588" y="1651000"/>
          <a:ext cx="8123237" cy="4424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5D0CD-49F7-4027-8F63-4E563D9C2512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 ages</a:t>
            </a:r>
            <a:br>
              <a:rPr lang="en-US" dirty="0"/>
            </a:br>
            <a:r>
              <a:rPr lang="en-US" sz="2200" dirty="0"/>
              <a:t>Source: U.S. Census, ABA</a:t>
            </a:r>
            <a:endParaRPr lang="en-US" sz="3000" dirty="0"/>
          </a:p>
        </p:txBody>
      </p:sp>
      <p:sp>
        <p:nvSpPr>
          <p:cNvPr id="219140" name="Text Box 4"/>
          <p:cNvSpPr txBox="1">
            <a:spLocks noChangeArrowheads="1"/>
          </p:cNvSpPr>
          <p:nvPr/>
        </p:nvSpPr>
        <p:spPr bwMode="auto">
          <a:xfrm>
            <a:off x="7680325" y="18653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805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8385724"/>
              </p:ext>
            </p:extLst>
          </p:nvPr>
        </p:nvGraphicFramePr>
        <p:xfrm>
          <a:off x="509588" y="1306513"/>
          <a:ext cx="7642225" cy="486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B19DF-0AC6-47AD-9EB7-76687D931F25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274638"/>
            <a:ext cx="6096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Many financial considerations; example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64824" y="2333767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Firm Capital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82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000" dirty="0"/>
              <a:t>“For whom the gods would destroy, they first grant 40 years of business success</a:t>
            </a:r>
            <a:r>
              <a:rPr lang="en-US" sz="3000" dirty="0" smtClean="0"/>
              <a:t>.”</a:t>
            </a:r>
            <a:br>
              <a:rPr lang="en-US" sz="3000" dirty="0" smtClean="0"/>
            </a:br>
            <a:r>
              <a:rPr lang="en-US" sz="3200" dirty="0"/>
              <a:t>~</a:t>
            </a:r>
            <a:r>
              <a:rPr lang="en-US" sz="3200" i="1" dirty="0"/>
              <a:t>Peter Drucker</a:t>
            </a:r>
            <a:br>
              <a:rPr lang="en-US" sz="3200" i="1" dirty="0"/>
            </a:br>
            <a:endParaRPr lang="en-US" sz="3000" dirty="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What would happen if 10-15 firms failed in Denver next year?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42132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027AB-32DD-427E-A951-3B68E964AD8D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dirty="0">
                <a:solidFill>
                  <a:schemeClr val="bg2"/>
                </a:solidFill>
              </a:rPr>
              <a:t>L</a:t>
            </a:r>
            <a:r>
              <a:rPr lang="en-US" b="0" dirty="0" smtClean="0">
                <a:solidFill>
                  <a:schemeClr val="bg2"/>
                </a:solidFill>
              </a:rPr>
              <a:t>aw </a:t>
            </a:r>
            <a:r>
              <a:rPr lang="en-US" b="0" dirty="0">
                <a:solidFill>
                  <a:schemeClr val="bg2"/>
                </a:solidFill>
              </a:rPr>
              <a:t>firm </a:t>
            </a:r>
            <a:r>
              <a:rPr lang="en-US" b="0" dirty="0" smtClean="0">
                <a:solidFill>
                  <a:schemeClr val="bg2"/>
                </a:solidFill>
              </a:rPr>
              <a:t>failures</a:t>
            </a:r>
            <a:endParaRPr lang="en-US" b="0" dirty="0">
              <a:solidFill>
                <a:schemeClr val="bg2"/>
              </a:solidFill>
            </a:endParaRPr>
          </a:p>
        </p:txBody>
      </p:sp>
      <p:sp>
        <p:nvSpPr>
          <p:cNvPr id="133123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819775" y="1600200"/>
            <a:ext cx="3324225" cy="4530725"/>
          </a:xfrm>
        </p:spPr>
        <p:txBody>
          <a:bodyPr lIns="54864" tIns="91440"/>
          <a:lstStyle/>
          <a:p>
            <a:pPr marL="438150" indent="-319088"/>
            <a:endParaRPr lang="en-US" sz="2200" dirty="0"/>
          </a:p>
          <a:p>
            <a:pPr marL="438150" indent="-319088">
              <a:buFont typeface="Wingdings" pitchFamily="2" charset="2"/>
              <a:buNone/>
            </a:pPr>
            <a:endParaRPr lang="en-US" sz="2200" dirty="0"/>
          </a:p>
        </p:txBody>
      </p:sp>
      <p:pic>
        <p:nvPicPr>
          <p:cNvPr id="133124" name="Picture 5" descr="a86_e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" y="1676400"/>
            <a:ext cx="28575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6" name="Text Box 14"/>
          <p:cNvSpPr txBox="1">
            <a:spLocks noChangeArrowheads="1"/>
          </p:cNvSpPr>
          <p:nvPr/>
        </p:nvSpPr>
        <p:spPr bwMode="auto">
          <a:xfrm>
            <a:off x="3810000" y="2452688"/>
            <a:ext cx="3105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9pPr>
          </a:lstStyle>
          <a:p>
            <a:pPr algn="ctr" defTabSz="914400" eaLnBrk="1" hangingPunct="1"/>
            <a:r>
              <a:rPr lang="en-US" sz="1800" dirty="0"/>
              <a:t>McDonough </a:t>
            </a:r>
            <a:r>
              <a:rPr lang="en-US" sz="1800" dirty="0" smtClean="0"/>
              <a:t>Holland </a:t>
            </a:r>
            <a:r>
              <a:rPr lang="en-US" sz="1800" dirty="0"/>
              <a:t>&amp; Allen </a:t>
            </a:r>
          </a:p>
        </p:txBody>
      </p:sp>
      <p:pic>
        <p:nvPicPr>
          <p:cNvPr id="133129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978275"/>
            <a:ext cx="541020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deweyleboeuf.com/images/DL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8854" y="2733675"/>
            <a:ext cx="319087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119188"/>
            <a:ext cx="437197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Pete\Pictures\Mansfiel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684420"/>
            <a:ext cx="6477000" cy="79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601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b="0" dirty="0"/>
              <a:t>Law Firm Consultant Predicts ‘Absolutely’ More Layoffs and as Many as Five BigLaw Dissolutions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202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dirty="0" smtClean="0"/>
              <a:t>What about 800 pound gorillas?</a:t>
            </a:r>
            <a:endParaRPr lang="en-US" b="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579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6145" y="76200"/>
            <a:ext cx="4476750" cy="638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59556"/>
            <a:ext cx="3333750" cy="467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00955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dirty="0" smtClean="0"/>
              <a:t>Economic trends</a:t>
            </a:r>
            <a:endParaRPr lang="en-US" b="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421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3" name="Picture 3" descr="EmployRecessAug201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3877" y="1481138"/>
            <a:ext cx="6976245" cy="452596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F8D16-59A7-4A6B-9C55-41CCC41637DB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Recessions and period of time to job recovery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47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“Here’s a dime. Call your mother. Tell her there’s serious doubt about your becoming a lawyer.” 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“Somewhere</a:t>
            </a:r>
            <a:r>
              <a:rPr lang="en-US" dirty="0"/>
              <a:t>, inside, in the dark, the firm is listening</a:t>
            </a:r>
            <a:r>
              <a:rPr lang="en-US" dirty="0" smtClean="0"/>
              <a:t>.”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“</a:t>
            </a:r>
            <a:r>
              <a:rPr lang="en-US" dirty="0"/>
              <a:t>Everything that guy just said is bullshit. Thank you.”</a:t>
            </a:r>
          </a:p>
          <a:p>
            <a:pPr>
              <a:lnSpc>
                <a:spcPct val="90000"/>
              </a:lnSpc>
            </a:pPr>
            <a:r>
              <a:rPr lang="en-US" dirty="0"/>
              <a:t>“I hate lawyers; I just work for them.” </a:t>
            </a:r>
          </a:p>
          <a:p>
            <a:pPr>
              <a:lnSpc>
                <a:spcPct val="90000"/>
              </a:lnSpc>
            </a:pPr>
            <a:r>
              <a:rPr lang="en-US" dirty="0"/>
              <a:t>“You don’t want to quit me. I’m your dream client. I’m the most fun, I’m rich, and I’m always in trouble.” 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2F33A-AB20-4F31-B0C1-5BDC12C5B8F9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Favorite </a:t>
            </a:r>
            <a:r>
              <a:rPr lang="en-US" sz="3000" dirty="0"/>
              <a:t>legal movie quotes; selected lines</a:t>
            </a:r>
          </a:p>
        </p:txBody>
      </p:sp>
    </p:spTree>
    <p:extLst>
      <p:ext uri="{BB962C8B-B14F-4D97-AF65-F5344CB8AC3E}">
        <p14:creationId xmlns:p14="http://schemas.microsoft.com/office/powerpoint/2010/main" xmlns="" val="1984720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5350" y="1820069"/>
            <a:ext cx="4813300" cy="38481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u="sng" dirty="0" smtClean="0"/>
              <a:t>“Earnings </a:t>
            </a:r>
            <a:r>
              <a:rPr lang="en-US" sz="3600" u="sng" dirty="0"/>
              <a:t>in United States Are Beginning to Feel a </a:t>
            </a:r>
            <a:r>
              <a:rPr lang="en-US" sz="3600" u="sng" dirty="0" smtClean="0"/>
              <a:t>Pinch.”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xmlns="" val="77027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1" y="688667"/>
            <a:ext cx="7062788" cy="5294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93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1447800"/>
            <a:ext cx="6076950" cy="4219575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295400" y="5730875"/>
            <a:ext cx="2350681" cy="365125"/>
          </a:xfrm>
        </p:spPr>
        <p:txBody>
          <a:bodyPr/>
          <a:lstStyle/>
          <a:p>
            <a:r>
              <a:rPr lang="en-US" dirty="0" smtClean="0"/>
              <a:t>Source: Citi Law Watch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654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B2A17-E0B6-4691-81E4-29B1AF07C666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title"/>
          </p:nvPr>
        </p:nvSpPr>
        <p:spPr>
          <a:xfrm>
            <a:off x="290512" y="7938"/>
            <a:ext cx="7939087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P</a:t>
            </a:r>
            <a:r>
              <a:rPr lang="en-US" dirty="0" smtClean="0">
                <a:solidFill>
                  <a:schemeClr val="bg2"/>
                </a:solidFill>
              </a:rPr>
              <a:t>ractice trends-2011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438" y="1135063"/>
            <a:ext cx="8763000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9513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</a:t>
            </a:r>
            <a:r>
              <a:rPr lang="en-US" sz="3600" dirty="0" smtClean="0"/>
              <a:t>ractice trends-Q2 2012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72735596"/>
              </p:ext>
            </p:extLst>
          </p:nvPr>
        </p:nvGraphicFramePr>
        <p:xfrm>
          <a:off x="533400" y="1230870"/>
          <a:ext cx="8077200" cy="5093730"/>
        </p:xfrm>
        <a:graphic>
          <a:graphicData uri="http://schemas.openxmlformats.org/presentationml/2006/ole">
            <p:oleObj spid="_x0000_s2173" name="Acrobat Document" r:id="rId3" imgW="5486400" imgH="4114776" progId="AcroExch.Document.7">
              <p:embed/>
            </p:oleObj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7695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399" y="635167"/>
            <a:ext cx="7034213" cy="529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 rot="19980424">
            <a:off x="5092115" y="2773009"/>
            <a:ext cx="2282886" cy="10223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7548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0" y="1447800"/>
            <a:ext cx="6477000" cy="4381500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897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163" y="539750"/>
            <a:ext cx="8067675" cy="578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030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Ratio of staff to lawyers</a:t>
            </a:r>
            <a:endParaRPr lang="en-US" b="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663" y="1382713"/>
            <a:ext cx="8448675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52800" y="6009065"/>
            <a:ext cx="18790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ALM Survey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187525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829761"/>
          </a:xfrm>
        </p:spPr>
        <p:txBody>
          <a:bodyPr/>
          <a:lstStyle/>
          <a:p>
            <a:r>
              <a:rPr lang="en-US" b="0" dirty="0"/>
              <a:t>No country for old practices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“We can't solve problems by using the same kind of thinking we used when we created </a:t>
            </a:r>
            <a:r>
              <a:rPr lang="en-US" dirty="0" smtClean="0"/>
              <a:t>them.”</a:t>
            </a:r>
          </a:p>
          <a:p>
            <a:r>
              <a:rPr lang="en-US" i="1" dirty="0" smtClean="0"/>
              <a:t>A. Einstein</a:t>
            </a:r>
            <a:endParaRPr lang="en-US" i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441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and anticipated future trends affecting firm economics</a:t>
            </a:r>
          </a:p>
          <a:p>
            <a:endParaRPr lang="en-US" dirty="0"/>
          </a:p>
          <a:p>
            <a:r>
              <a:rPr lang="en-US" dirty="0" smtClean="0"/>
              <a:t>Budget considerations for 2013</a:t>
            </a:r>
          </a:p>
          <a:p>
            <a:endParaRPr lang="en-US" dirty="0"/>
          </a:p>
          <a:p>
            <a:r>
              <a:rPr lang="en-US" dirty="0" smtClean="0"/>
              <a:t>Keys to better profitability	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3ECC-12D2-426F-BBDF-668EAA1B5DD7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5493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b="1" dirty="0"/>
          </a:p>
          <a:p>
            <a:r>
              <a:rPr lang="en-US" dirty="0"/>
              <a:t>All of our partners are expected to be productive, both in terms of billable hours and origination of business. There are no unproductive partners dragging down profits, nor is it a concern that the retirement of any senior director will jeopardize profitability.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6075-6221-4C88-B11E-302DD118EC9C}" type="slidenum">
              <a:rPr lang="en-US"/>
              <a:pPr/>
              <a:t>40</a:t>
            </a:fld>
            <a:endParaRPr lang="en-US" dirty="0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Law as a business: from Cohen </a:t>
            </a:r>
            <a:r>
              <a:rPr lang="en-US" sz="3000" dirty="0"/>
              <a:t>&amp; Grigsby’s website</a:t>
            </a:r>
          </a:p>
        </p:txBody>
      </p:sp>
    </p:spTree>
    <p:extLst>
      <p:ext uri="{BB962C8B-B14F-4D97-AF65-F5344CB8AC3E}">
        <p14:creationId xmlns:p14="http://schemas.microsoft.com/office/powerpoint/2010/main" xmlns="" val="26399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Recent survey conducted by Wells Fargo’s Legal Specialty Group</a:t>
            </a:r>
          </a:p>
          <a:p>
            <a:endParaRPr lang="en-US" dirty="0" smtClean="0"/>
          </a:p>
          <a:p>
            <a:r>
              <a:rPr lang="en-US" dirty="0" smtClean="0"/>
              <a:t>Results through June 30, 2012</a:t>
            </a:r>
          </a:p>
          <a:p>
            <a:pPr lvl="1"/>
            <a:r>
              <a:rPr lang="en-US" dirty="0" smtClean="0"/>
              <a:t>Revenues increasing 3% YOY</a:t>
            </a:r>
          </a:p>
          <a:p>
            <a:pPr lvl="1"/>
            <a:r>
              <a:rPr lang="en-US" dirty="0" smtClean="0"/>
              <a:t>Expenses increasing 6.5% YOY</a:t>
            </a:r>
          </a:p>
          <a:p>
            <a:pPr lvl="1"/>
            <a:r>
              <a:rPr lang="en-US" dirty="0" smtClean="0"/>
              <a:t>Hourly rates up 3.7% </a:t>
            </a:r>
          </a:p>
          <a:p>
            <a:pPr lvl="2"/>
            <a:r>
              <a:rPr lang="en-US" dirty="0" smtClean="0"/>
              <a:t>Net 2.9% (erosion)</a:t>
            </a:r>
          </a:p>
          <a:p>
            <a:pPr lvl="2"/>
            <a:endParaRPr lang="en-US" dirty="0"/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BigLaw woes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810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Wells Fargo survey (cont.)</a:t>
            </a:r>
          </a:p>
          <a:p>
            <a:r>
              <a:rPr lang="en-US" dirty="0" smtClean="0"/>
              <a:t>Firms are strengthening balance sheets</a:t>
            </a:r>
          </a:p>
          <a:p>
            <a:pPr lvl="1"/>
            <a:r>
              <a:rPr lang="en-US" dirty="0" smtClean="0"/>
              <a:t>Partner capital increased 7%</a:t>
            </a:r>
          </a:p>
          <a:p>
            <a:pPr lvl="1"/>
            <a:endParaRPr lang="en-US" dirty="0"/>
          </a:p>
          <a:p>
            <a:r>
              <a:rPr lang="en-US" dirty="0" smtClean="0"/>
              <a:t>One in three firms have unfunded pension plans (primarily for partners)</a:t>
            </a:r>
          </a:p>
          <a:p>
            <a:endParaRPr lang="en-US" dirty="0"/>
          </a:p>
          <a:p>
            <a:r>
              <a:rPr lang="en-US" dirty="0" smtClean="0"/>
              <a:t>Survey group; 115 firms in AMLAW200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BigLaw woes 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786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Firms with PPP below $2m taking the hardest hit!  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90775"/>
            <a:ext cx="3619500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6158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Scenario plans</a:t>
            </a:r>
          </a:p>
          <a:p>
            <a:pPr lvl="1"/>
            <a:r>
              <a:rPr lang="en-US" dirty="0" smtClean="0"/>
              <a:t>Further belt tightening</a:t>
            </a:r>
          </a:p>
          <a:p>
            <a:pPr lvl="1"/>
            <a:r>
              <a:rPr lang="en-US" dirty="0" smtClean="0"/>
              <a:t>Loss of rainmakers</a:t>
            </a:r>
          </a:p>
          <a:p>
            <a:pPr lvl="1"/>
            <a:r>
              <a:rPr lang="en-US" dirty="0" smtClean="0"/>
              <a:t>Loss of clients</a:t>
            </a:r>
          </a:p>
          <a:p>
            <a:r>
              <a:rPr lang="en-US" dirty="0" smtClean="0"/>
              <a:t>Impact from succession planning</a:t>
            </a:r>
          </a:p>
          <a:p>
            <a:pPr lvl="1"/>
            <a:r>
              <a:rPr lang="en-US" dirty="0" smtClean="0"/>
              <a:t>Reduced productivity</a:t>
            </a:r>
          </a:p>
          <a:p>
            <a:pPr lvl="1"/>
            <a:r>
              <a:rPr lang="en-US" dirty="0" smtClean="0"/>
              <a:t>Deferred income</a:t>
            </a:r>
          </a:p>
          <a:p>
            <a:pPr lvl="1"/>
            <a:r>
              <a:rPr lang="en-US" dirty="0" smtClean="0"/>
              <a:t>Return of capital</a:t>
            </a:r>
          </a:p>
          <a:p>
            <a:r>
              <a:rPr lang="en-US" dirty="0" smtClean="0"/>
              <a:t>Lateral hires</a:t>
            </a:r>
          </a:p>
          <a:p>
            <a:r>
              <a:rPr lang="en-US" dirty="0" smtClean="0"/>
              <a:t>Consider tools like Time Builder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Budget considerations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xmlns="" val="364798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85788" y="396875"/>
            <a:ext cx="10315576" cy="606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774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Zero based budgeting</a:t>
            </a:r>
          </a:p>
          <a:p>
            <a:r>
              <a:rPr lang="en-US" dirty="0" smtClean="0"/>
              <a:t>Increase </a:t>
            </a:r>
            <a:r>
              <a:rPr lang="en-US" dirty="0"/>
              <a:t>budget for business </a:t>
            </a:r>
            <a:r>
              <a:rPr lang="en-US" dirty="0" smtClean="0"/>
              <a:t>development</a:t>
            </a:r>
          </a:p>
          <a:p>
            <a:pPr lvl="1"/>
            <a:r>
              <a:rPr lang="en-US" dirty="0" smtClean="0"/>
              <a:t>Including training, coaching, sales programs</a:t>
            </a:r>
          </a:p>
          <a:p>
            <a:pPr lvl="1"/>
            <a:r>
              <a:rPr lang="en-US" dirty="0" smtClean="0"/>
              <a:t>Track ROI</a:t>
            </a:r>
          </a:p>
          <a:p>
            <a:r>
              <a:rPr lang="en-US" dirty="0" smtClean="0"/>
              <a:t>Merger activity-many considerations</a:t>
            </a:r>
          </a:p>
          <a:p>
            <a:r>
              <a:rPr lang="en-US" dirty="0" smtClean="0"/>
              <a:t>Risk management</a:t>
            </a:r>
          </a:p>
          <a:p>
            <a:r>
              <a:rPr lang="en-US" dirty="0" smtClean="0"/>
              <a:t>Contingency line item </a:t>
            </a:r>
          </a:p>
          <a:p>
            <a:r>
              <a:rPr lang="en-US" dirty="0" smtClean="0"/>
              <a:t>What </a:t>
            </a:r>
            <a:r>
              <a:rPr lang="en-US" dirty="0"/>
              <a:t>else can be </a:t>
            </a:r>
            <a:r>
              <a:rPr lang="en-US" dirty="0" smtClean="0"/>
              <a:t>outsourced</a:t>
            </a:r>
          </a:p>
          <a:p>
            <a:r>
              <a:rPr lang="en-US" dirty="0" smtClean="0"/>
              <a:t>Increase </a:t>
            </a:r>
            <a:r>
              <a:rPr lang="en-US" dirty="0"/>
              <a:t>budget for internal controls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Budget </a:t>
            </a:r>
            <a:r>
              <a:rPr lang="en-US" b="0" dirty="0" smtClean="0"/>
              <a:t>considerations (cont.)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xmlns="" val="200750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Offsite service centers </a:t>
            </a:r>
          </a:p>
          <a:p>
            <a:endParaRPr lang="en-US" dirty="0"/>
          </a:p>
          <a:p>
            <a:r>
              <a:rPr lang="en-US" dirty="0" smtClean="0"/>
              <a:t>Bingham (Boston) to Lexington KY</a:t>
            </a:r>
          </a:p>
          <a:p>
            <a:r>
              <a:rPr lang="en-US" dirty="0" smtClean="0"/>
              <a:t>Pillsbury (NYC) to Nashville TN</a:t>
            </a:r>
          </a:p>
          <a:p>
            <a:r>
              <a:rPr lang="en-US" dirty="0" smtClean="0"/>
              <a:t>WilmerHale (Boston/WDC) to Dayton OH</a:t>
            </a:r>
          </a:p>
          <a:p>
            <a:r>
              <a:rPr lang="en-US" dirty="0" smtClean="0"/>
              <a:t>Orrick (SF) to Wheeling WV</a:t>
            </a:r>
          </a:p>
          <a:p>
            <a:endParaRPr lang="en-US" dirty="0"/>
          </a:p>
          <a:p>
            <a:r>
              <a:rPr lang="en-US" dirty="0" smtClean="0"/>
              <a:t>Overseas based outsourcers have centers in Fargo and Dallas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Seeking lower cost solutions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xmlns="" val="12375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Lack of internal controls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962150"/>
            <a:ext cx="571500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0" y="5715000"/>
            <a:ext cx="6910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Next-former </a:t>
            </a:r>
            <a:r>
              <a:rPr lang="en-US" dirty="0"/>
              <a:t>Mayer Brown CIO charged with </a:t>
            </a:r>
            <a:r>
              <a:rPr lang="en-US" dirty="0" smtClean="0"/>
              <a:t>embezzlement.</a:t>
            </a:r>
            <a:endParaRPr lang="en-US" dirty="0"/>
          </a:p>
        </p:txBody>
      </p:sp>
      <p:pic>
        <p:nvPicPr>
          <p:cNvPr id="5126" name="Picture 6" descr="C:\Users\Pete\AppData\Local\Microsoft\Windows\Temporary Internet Files\Content.IE5\6D7LQWLI\MP90040748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129027"/>
            <a:ext cx="5524500" cy="307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613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Keys to increased profits</a:t>
            </a:r>
            <a:endParaRPr lang="en-US" b="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624078" indent="-514350">
              <a:buClrTx/>
              <a:buSzPct val="100000"/>
              <a:buFont typeface="+mj-lt"/>
              <a:buAutoNum type="arabicPeriod"/>
            </a:pPr>
            <a:r>
              <a:rPr lang="en-US" dirty="0" smtClean="0"/>
              <a:t>Get the work </a:t>
            </a:r>
          </a:p>
          <a:p>
            <a:pPr marL="624078" indent="-514350">
              <a:buClrTx/>
              <a:buSzPct val="100000"/>
              <a:buFont typeface="+mj-lt"/>
              <a:buAutoNum type="arabicPeriod"/>
            </a:pPr>
            <a:r>
              <a:rPr lang="en-US" dirty="0" smtClean="0"/>
              <a:t>Do the work</a:t>
            </a:r>
          </a:p>
          <a:p>
            <a:pPr marL="624078" indent="-514350">
              <a:buClrTx/>
              <a:buSzPct val="100000"/>
              <a:buFont typeface="+mj-lt"/>
              <a:buAutoNum type="arabicPeriod"/>
            </a:pPr>
            <a:r>
              <a:rPr lang="en-US" dirty="0" smtClean="0"/>
              <a:t>Bill the fees</a:t>
            </a:r>
          </a:p>
          <a:p>
            <a:pPr marL="624078" indent="-514350">
              <a:buClrTx/>
              <a:buSzPct val="100000"/>
              <a:buFont typeface="+mj-lt"/>
              <a:buAutoNum type="arabicPeriod"/>
            </a:pPr>
            <a:r>
              <a:rPr lang="en-US" dirty="0" smtClean="0"/>
              <a:t>Collect the fees</a:t>
            </a:r>
          </a:p>
          <a:p>
            <a:pPr marL="624078" indent="-514350">
              <a:buClrTx/>
              <a:buSzPct val="100000"/>
              <a:buFont typeface="+mj-lt"/>
              <a:buAutoNum type="arabicPeriod"/>
            </a:pPr>
            <a:r>
              <a:rPr lang="en-US" dirty="0" smtClean="0"/>
              <a:t>Return to step 1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485" y="1676400"/>
            <a:ext cx="3315315" cy="3315315"/>
          </a:xfrm>
        </p:spPr>
      </p:pic>
      <p:sp>
        <p:nvSpPr>
          <p:cNvPr id="9" name="TextBox 8"/>
          <p:cNvSpPr txBox="1"/>
          <p:nvPr/>
        </p:nvSpPr>
        <p:spPr>
          <a:xfrm>
            <a:off x="609600" y="4419600"/>
            <a:ext cx="396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Somewhere out there, Dean, is the key to increased profits.  I want you to find that key, Dean, and bring it to me.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70280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08FE-FA2C-462B-825F-A7B9A17458FA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80233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066800"/>
            <a:ext cx="8229600" cy="4525963"/>
          </a:xfrm>
        </p:spPr>
        <p:txBody>
          <a:bodyPr/>
          <a:lstStyle/>
          <a:p>
            <a:r>
              <a:rPr lang="en-US" dirty="0" smtClean="0"/>
              <a:t>Why is it called the New Normal?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most business cycles, many of the "old ways" may no longer work and firms need to become more entrepreneurial and flexible to </a:t>
            </a:r>
            <a:r>
              <a:rPr lang="en-US" dirty="0" smtClean="0"/>
              <a:t>take </a:t>
            </a:r>
            <a:r>
              <a:rPr lang="en-US" dirty="0"/>
              <a:t>advantage of the new economy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Well, this line of thinking isn’t new.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325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Revenue</a:t>
            </a:r>
          </a:p>
          <a:p>
            <a:r>
              <a:rPr lang="en-US" dirty="0" smtClean="0"/>
              <a:t>Utilization</a:t>
            </a:r>
          </a:p>
          <a:p>
            <a:r>
              <a:rPr lang="en-US" dirty="0" smtClean="0"/>
              <a:t>Leverage</a:t>
            </a:r>
          </a:p>
          <a:p>
            <a:r>
              <a:rPr lang="en-US" dirty="0" smtClean="0"/>
              <a:t>Expenses</a:t>
            </a:r>
          </a:p>
          <a:p>
            <a:r>
              <a:rPr lang="en-US" dirty="0" smtClean="0"/>
              <a:t>Speed</a:t>
            </a:r>
          </a:p>
          <a:p>
            <a:endParaRPr lang="en-US" dirty="0"/>
          </a:p>
          <a:p>
            <a:r>
              <a:rPr lang="en-US" dirty="0" smtClean="0"/>
              <a:t>The New Normal? 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Keys to increased </a:t>
            </a:r>
            <a:r>
              <a:rPr lang="en-US" b="0" dirty="0" smtClean="0"/>
              <a:t>profits (cont.)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xmlns="" val="23246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sz="2400" dirty="0"/>
          </a:p>
          <a:p>
            <a:r>
              <a:rPr lang="en-US" sz="2400" dirty="0"/>
              <a:t>What </a:t>
            </a:r>
            <a:r>
              <a:rPr lang="en-US" sz="2400" dirty="0" smtClean="0"/>
              <a:t>law </a:t>
            </a:r>
            <a:r>
              <a:rPr lang="en-US" sz="2400" dirty="0"/>
              <a:t>f</a:t>
            </a:r>
            <a:r>
              <a:rPr lang="en-US" sz="2400" dirty="0" smtClean="0"/>
              <a:t>irms </a:t>
            </a:r>
            <a:r>
              <a:rPr lang="en-US" sz="2400" dirty="0"/>
              <a:t>c</a:t>
            </a:r>
            <a:r>
              <a:rPr lang="en-US" sz="2400" dirty="0" smtClean="0"/>
              <a:t>an </a:t>
            </a:r>
            <a:r>
              <a:rPr lang="en-US" sz="2400" dirty="0"/>
              <a:t>Learn from </a:t>
            </a:r>
            <a:r>
              <a:rPr lang="en-US" sz="2400" dirty="0" smtClean="0"/>
              <a:t>organized </a:t>
            </a:r>
            <a:r>
              <a:rPr lang="en-US" sz="2400" dirty="0"/>
              <a:t>c</a:t>
            </a:r>
            <a:r>
              <a:rPr lang="en-US" sz="2400" dirty="0" smtClean="0"/>
              <a:t>rime</a:t>
            </a:r>
            <a:r>
              <a:rPr lang="en-US" sz="2400" dirty="0"/>
              <a:t>.</a:t>
            </a:r>
          </a:p>
          <a:p>
            <a:r>
              <a:rPr lang="en-US" sz="2400" dirty="0"/>
              <a:t>What Steve Jobs </a:t>
            </a:r>
            <a:r>
              <a:rPr lang="en-US" sz="2400" dirty="0" smtClean="0"/>
              <a:t>can </a:t>
            </a:r>
            <a:r>
              <a:rPr lang="en-US" sz="2400" dirty="0"/>
              <a:t>t</a:t>
            </a:r>
            <a:r>
              <a:rPr lang="en-US" sz="2400" dirty="0" smtClean="0"/>
              <a:t>each </a:t>
            </a:r>
            <a:r>
              <a:rPr lang="en-US" sz="2400" dirty="0"/>
              <a:t>l</a:t>
            </a:r>
            <a:r>
              <a:rPr lang="en-US" sz="2400" dirty="0" smtClean="0"/>
              <a:t>aw </a:t>
            </a:r>
            <a:r>
              <a:rPr lang="en-US" sz="2400" dirty="0"/>
              <a:t>f</a:t>
            </a:r>
            <a:r>
              <a:rPr lang="en-US" sz="2400" dirty="0" smtClean="0"/>
              <a:t>irms </a:t>
            </a:r>
            <a:r>
              <a:rPr lang="en-US" sz="2400" dirty="0"/>
              <a:t>a</a:t>
            </a:r>
            <a:r>
              <a:rPr lang="en-US" sz="2400" dirty="0" smtClean="0"/>
              <a:t>bout </a:t>
            </a:r>
            <a:r>
              <a:rPr lang="en-US" sz="2400" dirty="0"/>
              <a:t>m</a:t>
            </a:r>
            <a:r>
              <a:rPr lang="en-US" sz="2400" dirty="0" smtClean="0"/>
              <a:t>arketing</a:t>
            </a:r>
            <a:r>
              <a:rPr lang="en-US" sz="2400" dirty="0"/>
              <a:t>.</a:t>
            </a:r>
          </a:p>
          <a:p>
            <a:r>
              <a:rPr lang="en-US" sz="2400" dirty="0"/>
              <a:t>What law firms can learn from my disappointing experience at Del Frisco's in New York.</a:t>
            </a:r>
          </a:p>
          <a:p>
            <a:r>
              <a:rPr lang="en-US" sz="2400" dirty="0"/>
              <a:t>The 'Moneyball' lesson for firms.</a:t>
            </a:r>
          </a:p>
          <a:p>
            <a:r>
              <a:rPr lang="en-US" sz="2400" dirty="0"/>
              <a:t>Risky Business: What </a:t>
            </a:r>
            <a:r>
              <a:rPr lang="en-US" sz="2400" dirty="0" smtClean="0"/>
              <a:t>law </a:t>
            </a:r>
            <a:r>
              <a:rPr lang="en-US" sz="2400" dirty="0"/>
              <a:t>f</a:t>
            </a:r>
            <a:r>
              <a:rPr lang="en-US" sz="2400" dirty="0" smtClean="0"/>
              <a:t>irms </a:t>
            </a:r>
            <a:r>
              <a:rPr lang="en-US" sz="2400" dirty="0"/>
              <a:t>c</a:t>
            </a:r>
            <a:r>
              <a:rPr lang="en-US" sz="2400" dirty="0" smtClean="0"/>
              <a:t>an </a:t>
            </a:r>
            <a:r>
              <a:rPr lang="en-US" sz="2400" dirty="0"/>
              <a:t>l</a:t>
            </a:r>
            <a:r>
              <a:rPr lang="en-US" sz="2400" dirty="0" smtClean="0"/>
              <a:t>earn </a:t>
            </a:r>
            <a:r>
              <a:rPr lang="en-US" sz="2400" dirty="0"/>
              <a:t>f</a:t>
            </a:r>
            <a:r>
              <a:rPr lang="en-US" sz="2400" dirty="0" smtClean="0"/>
              <a:t>rom </a:t>
            </a:r>
            <a:r>
              <a:rPr lang="en-US" sz="2400" dirty="0"/>
              <a:t>a</a:t>
            </a:r>
            <a:r>
              <a:rPr lang="en-US" sz="2400" dirty="0" smtClean="0"/>
              <a:t>irlines </a:t>
            </a:r>
            <a:r>
              <a:rPr lang="en-US" sz="2400" dirty="0"/>
              <a:t>and </a:t>
            </a:r>
            <a:r>
              <a:rPr lang="en-US" sz="2400" dirty="0" smtClean="0"/>
              <a:t>hospitals.</a:t>
            </a:r>
            <a:endParaRPr lang="en-US" sz="240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3D48F-8E32-45D2-8999-6A431569704D}" type="slidenum">
              <a:rPr lang="en-US"/>
              <a:pPr/>
              <a:t>51</a:t>
            </a:fld>
            <a:endParaRPr lang="en-US" dirty="0"/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helpful (?) </a:t>
            </a:r>
            <a:r>
              <a:rPr lang="en-US" dirty="0" smtClean="0"/>
              <a:t>advice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486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Wanna get away?</a:t>
            </a:r>
            <a:endParaRPr lang="en-US" b="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7132" y="1481138"/>
            <a:ext cx="4969736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7358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Questions/comments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44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1905000" y="1717675"/>
            <a:ext cx="6781800" cy="4530725"/>
          </a:xfrm>
        </p:spPr>
        <p:txBody>
          <a:bodyPr>
            <a:normAutofit/>
          </a:bodyPr>
          <a:lstStyle/>
          <a:p>
            <a:r>
              <a:rPr lang="en-US" dirty="0"/>
              <a:t>Business </a:t>
            </a:r>
            <a:r>
              <a:rPr lang="en-US" dirty="0" smtClean="0"/>
              <a:t>model</a:t>
            </a:r>
          </a:p>
          <a:p>
            <a:r>
              <a:rPr lang="en-US" dirty="0" smtClean="0"/>
              <a:t>Firm economics</a:t>
            </a:r>
          </a:p>
          <a:p>
            <a:r>
              <a:rPr lang="en-US" dirty="0" smtClean="0"/>
              <a:t>Compensation structures</a:t>
            </a:r>
            <a:endParaRPr lang="en-US" dirty="0"/>
          </a:p>
          <a:p>
            <a:r>
              <a:rPr lang="en-US" dirty="0"/>
              <a:t>Competition; </a:t>
            </a:r>
            <a:r>
              <a:rPr lang="en-US" dirty="0" smtClean="0"/>
              <a:t>disruptors</a:t>
            </a:r>
          </a:p>
          <a:p>
            <a:r>
              <a:rPr lang="en-US" dirty="0" smtClean="0"/>
              <a:t>Wag the Dog</a:t>
            </a:r>
            <a:endParaRPr lang="en-US" dirty="0"/>
          </a:p>
          <a:p>
            <a:r>
              <a:rPr lang="en-US" dirty="0" smtClean="0"/>
              <a:t>Succession issues</a:t>
            </a:r>
          </a:p>
          <a:p>
            <a:r>
              <a:rPr lang="en-US" dirty="0" smtClean="0"/>
              <a:t>War </a:t>
            </a:r>
            <a:r>
              <a:rPr lang="en-US" dirty="0"/>
              <a:t>for market </a:t>
            </a:r>
            <a:r>
              <a:rPr lang="en-US" dirty="0" smtClean="0"/>
              <a:t>share/free agency partners</a:t>
            </a:r>
          </a:p>
          <a:p>
            <a:r>
              <a:rPr lang="en-US" dirty="0" smtClean="0"/>
              <a:t>Law </a:t>
            </a:r>
            <a:r>
              <a:rPr lang="en-US" dirty="0"/>
              <a:t>firm failures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B5981-9BCB-46FB-8E86-BE596FC88F48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Challenging times for the </a:t>
            </a:r>
            <a:r>
              <a:rPr lang="en-US" sz="3000" dirty="0" smtClean="0"/>
              <a:t>profession</a:t>
            </a:r>
            <a:endParaRPr lang="en-US" sz="3000" dirty="0"/>
          </a:p>
        </p:txBody>
      </p:sp>
      <p:pic>
        <p:nvPicPr>
          <p:cNvPr id="65540" name="Picture 4" descr="hurdle01_3090228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70917"/>
            <a:ext cx="174307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94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Economic success (however defined) creates complacency</a:t>
            </a:r>
          </a:p>
          <a:p>
            <a:endParaRPr lang="en-US" dirty="0"/>
          </a:p>
          <a:p>
            <a:r>
              <a:rPr lang="en-US" dirty="0" smtClean="0"/>
              <a:t>“If it ain’t broke, don’t fix it.”</a:t>
            </a:r>
          </a:p>
          <a:p>
            <a:endParaRPr lang="en-US" dirty="0"/>
          </a:p>
          <a:p>
            <a:r>
              <a:rPr lang="en-US" dirty="0" smtClean="0"/>
              <a:t>“Our model has worked brilliantly for generations; why change”?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law firms….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08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9" name="Picture 3" descr="Keeping things the sam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963738" y="1643063"/>
            <a:ext cx="4416425" cy="40830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2012 Maxfield Peterson P.C.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55FA-959B-4E73-84D7-3CD010DFB94D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as usual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3252788" y="5881688"/>
            <a:ext cx="16748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65" charset="-128"/>
              </a:defRPr>
            </a:lvl9pPr>
          </a:lstStyle>
          <a:p>
            <a:pPr algn="ctr" defTabSz="914400" eaLnBrk="1" hangingPunct="1"/>
            <a:r>
              <a:rPr lang="en-US" sz="1000" dirty="0"/>
              <a:t>Reprinted with permission.</a:t>
            </a:r>
          </a:p>
        </p:txBody>
      </p:sp>
    </p:spTree>
    <p:extLst>
      <p:ext uri="{BB962C8B-B14F-4D97-AF65-F5344CB8AC3E}">
        <p14:creationId xmlns:p14="http://schemas.microsoft.com/office/powerpoint/2010/main" xmlns="" val="383815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"Things may come to those who wait, but only what's left behind by those that hustle."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Abe </a:t>
            </a:r>
            <a:r>
              <a:rPr lang="en-US" i="1" dirty="0"/>
              <a:t>Lincoln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A7A03-2579-4C5C-B87F-1631E9D5A12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598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2829</TotalTime>
  <Words>1245</Words>
  <Application>Microsoft Office PowerPoint</Application>
  <PresentationFormat>On-screen Show (4:3)</PresentationFormat>
  <Paragraphs>258</Paragraphs>
  <Slides>53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Concourse</vt:lpstr>
      <vt:lpstr>Acrobat Document</vt:lpstr>
      <vt:lpstr>Law Firm Finance: Is it Really a New Normal?</vt:lpstr>
      <vt:lpstr>Pete Peterson Maxfield Peterson P.C. Law Firm Biz M 303-981-1118 pete@maxfieldpeterson.com</vt:lpstr>
      <vt:lpstr>Favorite legal movie quotes; selected lines</vt:lpstr>
      <vt:lpstr>Today’s agenda</vt:lpstr>
      <vt:lpstr>Slide 5</vt:lpstr>
      <vt:lpstr>Challenging times for the profession</vt:lpstr>
      <vt:lpstr>In law firms….</vt:lpstr>
      <vt:lpstr>Business as usual</vt:lpstr>
      <vt:lpstr>"Things may come to those who wait, but only what's left behind by those that hustle." </vt:lpstr>
      <vt:lpstr>Intolerable Cruelty (excess capacity)</vt:lpstr>
      <vt:lpstr>Wag the Dog</vt:lpstr>
      <vt:lpstr>Clients forcing innovation</vt:lpstr>
      <vt:lpstr>Alternative fee arrangements</vt:lpstr>
      <vt:lpstr>Points of Law: Unbundling Corporate Legal Services to Unlock Value</vt:lpstr>
      <vt:lpstr>Fee alternatives--litigation</vt:lpstr>
      <vt:lpstr>Slide 16</vt:lpstr>
      <vt:lpstr>The Economist; 50 ways to leave your lawyer</vt:lpstr>
      <vt:lpstr>Industry disruptors; start of the New Normal?</vt:lpstr>
      <vt:lpstr>Slide 19</vt:lpstr>
      <vt:lpstr>Succession Challenges</vt:lpstr>
      <vt:lpstr>Median ages Source: U.S. Census, ABA</vt:lpstr>
      <vt:lpstr>Many financial considerations; example</vt:lpstr>
      <vt:lpstr>“For whom the gods would destroy, they first grant 40 years of business success.” ~Peter Drucker </vt:lpstr>
      <vt:lpstr>Law firm failures</vt:lpstr>
      <vt:lpstr>Law Firm Consultant Predicts ‘Absolutely’ More Layoffs and as Many as Five BigLaw Dissolutions</vt:lpstr>
      <vt:lpstr>What about 800 pound gorillas?</vt:lpstr>
      <vt:lpstr>Slide 27</vt:lpstr>
      <vt:lpstr>Economic trends</vt:lpstr>
      <vt:lpstr>Recessions and period of time to job recovery</vt:lpstr>
      <vt:lpstr>“Earnings in United States Are Beginning to Feel a Pinch.”</vt:lpstr>
      <vt:lpstr>Slide 31</vt:lpstr>
      <vt:lpstr>Slide 32</vt:lpstr>
      <vt:lpstr>Practice trends-2011</vt:lpstr>
      <vt:lpstr>Practice trends-Q2 2012</vt:lpstr>
      <vt:lpstr>Slide 35</vt:lpstr>
      <vt:lpstr>Slide 36</vt:lpstr>
      <vt:lpstr>Slide 37</vt:lpstr>
      <vt:lpstr>Ratio of staff to lawyers</vt:lpstr>
      <vt:lpstr>No country for old practices</vt:lpstr>
      <vt:lpstr>Law as a business: from Cohen &amp; Grigsby’s website</vt:lpstr>
      <vt:lpstr>BigLaw woes</vt:lpstr>
      <vt:lpstr>BigLaw woes (cont.)</vt:lpstr>
      <vt:lpstr>Firms with PPP below $2m taking the hardest hit!  </vt:lpstr>
      <vt:lpstr>Budget considerations</vt:lpstr>
      <vt:lpstr>Slide 45</vt:lpstr>
      <vt:lpstr>Budget considerations (cont.)</vt:lpstr>
      <vt:lpstr>Seeking lower cost solutions</vt:lpstr>
      <vt:lpstr>Lack of internal controls</vt:lpstr>
      <vt:lpstr>Keys to increased profits</vt:lpstr>
      <vt:lpstr>Keys to increased profits (cont.)</vt:lpstr>
      <vt:lpstr>Other helpful (?) advice</vt:lpstr>
      <vt:lpstr>Wanna get away?</vt:lpstr>
      <vt:lpstr>Questions/comments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Strategically: How to Stay Competitive</dc:title>
  <dc:creator>Pete</dc:creator>
  <cp:lastModifiedBy>Julie K. Becker</cp:lastModifiedBy>
  <cp:revision>145</cp:revision>
  <cp:lastPrinted>2012-08-06T16:15:15Z</cp:lastPrinted>
  <dcterms:created xsi:type="dcterms:W3CDTF">2012-08-03T19:24:11Z</dcterms:created>
  <dcterms:modified xsi:type="dcterms:W3CDTF">2012-09-21T16:45:51Z</dcterms:modified>
</cp:coreProperties>
</file>